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</p:sldMasterIdLst>
  <p:notesMasterIdLst>
    <p:notesMasterId r:id="rId19"/>
  </p:notesMasterIdLst>
  <p:handoutMasterIdLst>
    <p:handoutMasterId r:id="rId20"/>
  </p:handoutMasterIdLst>
  <p:sldIdLst>
    <p:sldId id="988" r:id="rId3"/>
    <p:sldId id="893" r:id="rId4"/>
    <p:sldId id="953" r:id="rId5"/>
    <p:sldId id="996" r:id="rId6"/>
    <p:sldId id="1017" r:id="rId7"/>
    <p:sldId id="1018" r:id="rId8"/>
    <p:sldId id="1013" r:id="rId9"/>
    <p:sldId id="989" r:id="rId10"/>
    <p:sldId id="1002" r:id="rId11"/>
    <p:sldId id="1004" r:id="rId12"/>
    <p:sldId id="1016" r:id="rId13"/>
    <p:sldId id="1015" r:id="rId14"/>
    <p:sldId id="1020" r:id="rId15"/>
    <p:sldId id="1021" r:id="rId16"/>
    <p:sldId id="1022" r:id="rId17"/>
    <p:sldId id="738" r:id="rId18"/>
  </p:sldIdLst>
  <p:sldSz cx="9144000" cy="6858000" type="screen4x3"/>
  <p:notesSz cx="7102475" cy="9388475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lvie Spraakman" initials="SS" lastIdx="2" clrIdx="0"/>
  <p:cmAuthor id="1" name="Gallaway, Paul" initials="G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66CCFF"/>
    <a:srgbClr val="66FF99"/>
    <a:srgbClr val="99FF99"/>
    <a:srgbClr val="FFCCFF"/>
    <a:srgbClr val="762D9F"/>
    <a:srgbClr val="FFCC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86486" autoAdjust="0"/>
  </p:normalViewPr>
  <p:slideViewPr>
    <p:cSldViewPr snapToGrid="0" showGuides="1">
      <p:cViewPr varScale="1">
        <p:scale>
          <a:sx n="88" d="100"/>
          <a:sy n="88" d="100"/>
        </p:scale>
        <p:origin x="120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3182" y="-86"/>
      </p:cViewPr>
      <p:guideLst>
        <p:guide orient="horz" pos="2957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99293" cy="4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t" anchorCtr="0" compatLnSpc="1">
            <a:prstTxWarp prst="textNoShape">
              <a:avLst/>
            </a:prstTxWarp>
          </a:bodyPr>
          <a:lstStyle>
            <a:lvl1pPr algn="l"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3749" y="4"/>
            <a:ext cx="3097683" cy="4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t" anchorCtr="0" compatLnSpc="1">
            <a:prstTxWarp prst="textNoShape">
              <a:avLst/>
            </a:prstTxWarp>
          </a:bodyPr>
          <a:lstStyle>
            <a:lvl1pPr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941179"/>
            <a:ext cx="3099293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b" anchorCtr="0" compatLnSpc="1">
            <a:prstTxWarp prst="textNoShape">
              <a:avLst/>
            </a:prstTxWarp>
          </a:bodyPr>
          <a:lstStyle>
            <a:lvl1pPr algn="l"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3749" y="8941179"/>
            <a:ext cx="3097683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b" anchorCtr="0" compatLnSpc="1">
            <a:prstTxWarp prst="textNoShape">
              <a:avLst/>
            </a:prstTxWarp>
          </a:bodyPr>
          <a:lstStyle>
            <a:lvl1pPr defTabSz="928891">
              <a:defRPr sz="1000" i="0" smtClean="0"/>
            </a:lvl1pPr>
          </a:lstStyle>
          <a:p>
            <a:pPr>
              <a:defRPr/>
            </a:pPr>
            <a:fld id="{D2ABE6E5-AA1A-46C8-9A7C-FF1ABB7A93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70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99293" cy="4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t" anchorCtr="0" compatLnSpc="1">
            <a:prstTxWarp prst="textNoShape">
              <a:avLst/>
            </a:prstTxWarp>
          </a:bodyPr>
          <a:lstStyle>
            <a:lvl1pPr algn="l"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3749" y="4"/>
            <a:ext cx="3097683" cy="4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t" anchorCtr="0" compatLnSpc="1">
            <a:prstTxWarp prst="textNoShape">
              <a:avLst/>
            </a:prstTxWarp>
          </a:bodyPr>
          <a:lstStyle>
            <a:lvl1pPr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730750" cy="3548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29" y="4471398"/>
            <a:ext cx="5190147" cy="423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941179"/>
            <a:ext cx="3099293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b" anchorCtr="0" compatLnSpc="1">
            <a:prstTxWarp prst="textNoShape">
              <a:avLst/>
            </a:prstTxWarp>
          </a:bodyPr>
          <a:lstStyle>
            <a:lvl1pPr algn="l" defTabSz="928891">
              <a:defRPr sz="1000" i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7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3749" y="8941179"/>
            <a:ext cx="3097683" cy="4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2" tIns="46247" rIns="92502" bIns="46247" numCol="1" anchor="b" anchorCtr="0" compatLnSpc="1">
            <a:prstTxWarp prst="textNoShape">
              <a:avLst/>
            </a:prstTxWarp>
          </a:bodyPr>
          <a:lstStyle>
            <a:lvl1pPr defTabSz="928891">
              <a:defRPr sz="1000" i="0" smtClean="0"/>
            </a:lvl1pPr>
          </a:lstStyle>
          <a:p>
            <a:pPr>
              <a:defRPr/>
            </a:pPr>
            <a:fld id="{FD2CF162-2552-4D5C-B68D-35A32AE299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33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ED95B98-BC76-4127-9494-2D02609EC73D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5852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CF162-2552-4D5C-B68D-35A32AE299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24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8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02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12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4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CF162-2552-4D5C-B68D-35A32AE2999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2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CF162-2552-4D5C-B68D-35A32AE2999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5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CF162-2552-4D5C-B68D-35A32AE299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9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8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6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0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7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1F5633-094C-4581-B4D6-59181523BFC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EB84D-6A13-46AF-8934-14F04DA6D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2CD41-BA8F-4F52-AF37-2D59E4E89F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E49A-4D93-4BCE-AE1B-AE067E2571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26120-1B9C-4AFD-B21A-D9D69DF63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076B-F811-424C-97C6-4512AADF0E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387FF-0D47-45F4-8F04-4D92533A3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EB84D-6A13-46AF-8934-14F04DA6DC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8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1FCD-DBAA-4B92-B022-4E9936C50D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33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7CD0C-1A62-41BA-8084-8635BF57F9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2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11D9-9EB7-441C-9707-6F3A1C69B4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13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C52C-4969-4C0D-877A-A2262A6C5D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1FCD-DBAA-4B92-B022-4E9936C50D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85D39-1F60-49C5-A8CA-5C16D22C79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5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454F6-AD39-4F22-93F2-8627DAF599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0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134BF-812A-42A1-B09C-209065E754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149-B3B9-4D31-AD3A-9D372947A4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8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2CD41-BA8F-4F52-AF37-2D59E4E89F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44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E49A-4D93-4BCE-AE1B-AE067E2571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7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26120-1B9C-4AFD-B21A-D9D69DF63B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15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387FF-0D47-45F4-8F04-4D92533A3C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98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81534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4BD9B-AD1C-4903-9A23-10764CE8F9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62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4BD9B-AD1C-4903-9A23-10764CE8F9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9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7CD0C-1A62-41BA-8084-8635BF57F9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371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924800" y="661352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076B-F811-424C-97C6-4512AADF0E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2"/>
          </p:nvPr>
        </p:nvSpPr>
        <p:spPr>
          <a:xfrm>
            <a:off x="1447800" y="6629400"/>
            <a:ext cx="6400800" cy="228600"/>
          </a:xfrm>
          <a:prstGeom prst="rect">
            <a:avLst/>
          </a:prstGeom>
          <a:ln/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4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11D9-9EB7-441C-9707-6F3A1C69B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C52C-4969-4C0D-877A-A2262A6C5D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85D39-1F60-49C5-A8CA-5C16D22C79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454F6-AD39-4F22-93F2-8627DAF59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134BF-812A-42A1-B09C-209065E75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149-B3B9-4D31-AD3A-9D372947A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 i="0">
                <a:solidFill>
                  <a:schemeClr val="bg1"/>
                </a:solidFill>
                <a:latin typeface="Tahoma" charset="0"/>
                <a:cs typeface="Arial" charset="0"/>
              </a:defRPr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13525"/>
            <a:ext cx="12192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 i="0" smtClean="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984BD9B-AD1C-4903-9A23-10764CE8F9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629400"/>
            <a:ext cx="64008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 i="0">
                <a:solidFill>
                  <a:schemeClr val="bg1"/>
                </a:solidFill>
                <a:latin typeface="Tahoma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8F8F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8F8F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8F8F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8F8F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 smtClean="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13525"/>
            <a:ext cx="12192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984BD9B-AD1C-4903-9A23-10764CE8F9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8F8F8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8F8F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8F8F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8F8F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8F8F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June 12, 2019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CC42A-4595-4E9B-AB83-DF62DD6914FA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993"/>
            <a:ext cx="7315200" cy="609600"/>
          </a:xfrm>
        </p:spPr>
        <p:txBody>
          <a:bodyPr/>
          <a:lstStyle/>
          <a:p>
            <a:r>
              <a:rPr lang="en-US" sz="2400" dirty="0" smtClean="0"/>
              <a:t>BEDFORD PLANT CORRECTIVE ACTION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7543800" cy="4800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 u="sng" dirty="0" smtClean="0"/>
              <a:t>Public Information Session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 u="sng" dirty="0" smtClean="0"/>
              <a:t>June 12, 2019</a:t>
            </a: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381000" y="22860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CA" sz="2000" i="0" dirty="0">
              <a:solidFill>
                <a:srgbClr val="F8F8F8"/>
              </a:solidFill>
              <a:latin typeface="Tahoma" charset="0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2133600" y="5410200"/>
            <a:ext cx="487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75000"/>
              </a:lnSpc>
              <a:spcBef>
                <a:spcPct val="20000"/>
              </a:spcBef>
              <a:buFontTx/>
              <a:buChar char="•"/>
            </a:pPr>
            <a:r>
              <a:rPr lang="en-US" sz="2000" i="0" dirty="0">
                <a:solidFill>
                  <a:srgbClr val="F8F8F8"/>
                </a:solidFill>
                <a:latin typeface="Tahoma" charset="0"/>
              </a:rPr>
              <a:t>Facility located on 152.5 acres and is approximately 1,000,000 square feet of manufacturing footprint</a:t>
            </a: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buFontTx/>
              <a:buChar char="•"/>
            </a:pPr>
            <a:r>
              <a:rPr lang="en-US" sz="2000" i="0" dirty="0">
                <a:solidFill>
                  <a:srgbClr val="F8F8F8"/>
                </a:solidFill>
                <a:latin typeface="Tahoma" charset="0"/>
              </a:rPr>
              <a:t>Approximately </a:t>
            </a:r>
            <a:r>
              <a:rPr lang="en-US" sz="2000" i="0" dirty="0" smtClean="0">
                <a:solidFill>
                  <a:srgbClr val="F8F8F8"/>
                </a:solidFill>
                <a:latin typeface="Tahoma" charset="0"/>
              </a:rPr>
              <a:t>830 </a:t>
            </a:r>
            <a:r>
              <a:rPr lang="en-US" sz="2000" i="0" dirty="0">
                <a:solidFill>
                  <a:srgbClr val="F8F8F8"/>
                </a:solidFill>
                <a:latin typeface="Tahoma" charset="0"/>
              </a:rPr>
              <a:t>employees</a:t>
            </a:r>
          </a:p>
        </p:txBody>
      </p:sp>
      <p:pic>
        <p:nvPicPr>
          <p:cNvPr id="1026" name="Picture 2" descr="I:\BEDFORD\13968 Presentations\Public Meetings\2013\2013-01-16\aerials\Overall Site 16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81200"/>
            <a:ext cx="4876800" cy="325091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971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SPRING 18 MONITORING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08" y="1103812"/>
            <a:ext cx="8343792" cy="2217358"/>
          </a:xfrm>
        </p:spPr>
        <p:txBody>
          <a:bodyPr/>
          <a:lstStyle/>
          <a:p>
            <a:r>
              <a:rPr lang="en-US" sz="2000" dirty="0"/>
              <a:t>GM </a:t>
            </a:r>
            <a:r>
              <a:rPr lang="en-US" sz="2000" dirty="0" smtClean="0"/>
              <a:t>will be presenting a report with Spring 18 sampling data to U.S.EPA for review</a:t>
            </a:r>
          </a:p>
          <a:p>
            <a:r>
              <a:rPr lang="en-US" sz="2000" dirty="0" smtClean="0"/>
              <a:t>Three years of monthly (2017)/quarterly (2018)/semi-annual (2019) sample data shows no detectable PCB concentrations (reporting limit – 0.19 ug/L; Spring 18 action level -  0.3 ug/L).</a:t>
            </a:r>
          </a:p>
          <a:p>
            <a:r>
              <a:rPr lang="en-US" sz="2000" dirty="0" smtClean="0"/>
              <a:t>Anticipate no additional sampling will be necessary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DB439F-9DAD-481F-9C6A-FD08A2CF5D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00400"/>
            <a:ext cx="4788408" cy="31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FF3730-09CB-4548-87A0-F1E23A9CC43B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609600"/>
          </a:xfrm>
        </p:spPr>
        <p:txBody>
          <a:bodyPr/>
          <a:lstStyle/>
          <a:p>
            <a:r>
              <a:rPr lang="en-US" sz="2400" dirty="0"/>
              <a:t>CLARIFIER SAMPLING PLAN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610600" cy="18288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sz="2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71500" y="1280160"/>
            <a:ext cx="8420100" cy="48006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Additional </a:t>
            </a:r>
            <a:r>
              <a:rPr lang="en-US" sz="2000" dirty="0">
                <a:solidFill>
                  <a:schemeClr val="bg1"/>
                </a:solidFill>
              </a:rPr>
              <a:t>wells </a:t>
            </a:r>
            <a:r>
              <a:rPr lang="en-US" sz="2000" dirty="0" smtClean="0">
                <a:solidFill>
                  <a:schemeClr val="bg1"/>
                </a:solidFill>
              </a:rPr>
              <a:t>were installed in the former clarifier area. 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Data is being collected to support </a:t>
            </a:r>
            <a:r>
              <a:rPr lang="en-US" sz="2000" dirty="0">
                <a:solidFill>
                  <a:schemeClr val="bg1"/>
                </a:solidFill>
              </a:rPr>
              <a:t>an assessment of potential current and future risks to human health and the environment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2530784"/>
            <a:ext cx="5138041" cy="35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INCREMENTAL SOIL SAMPLING PLAN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1925" y="1255135"/>
            <a:ext cx="8382000" cy="1463040"/>
          </a:xfrm>
        </p:spPr>
        <p:txBody>
          <a:bodyPr/>
          <a:lstStyle/>
          <a:p>
            <a:r>
              <a:rPr lang="en-US" sz="2000" dirty="0"/>
              <a:t>Initial sampling targeted areas, not covered by East/West Plant Cover System, not currently paved with hard surface maintained by GM </a:t>
            </a:r>
            <a:r>
              <a:rPr lang="en-US" sz="2000" dirty="0" smtClean="0"/>
              <a:t>GPS.</a:t>
            </a:r>
            <a:endParaRPr lang="en-US" sz="2000" dirty="0"/>
          </a:p>
          <a:p>
            <a:r>
              <a:rPr lang="en-US" sz="2000" dirty="0"/>
              <a:t>Additional sampling </a:t>
            </a:r>
            <a:r>
              <a:rPr lang="en-US" sz="2000" dirty="0" smtClean="0"/>
              <a:t>was conducted </a:t>
            </a:r>
            <a:r>
              <a:rPr lang="en-US" sz="2000" dirty="0"/>
              <a:t>in the two pink-shaded areas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Data is being evaluated to identify areas which may pose a risk of exposure to site workers so that they will be protected.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367A27-84DF-4EF8-AF62-E86F8F93DA17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74656"/>
            <a:ext cx="2130661" cy="2876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22349"/>
            <a:ext cx="1371600" cy="1995792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80162"/>
            <a:ext cx="2276942" cy="2657708"/>
          </a:xfrm>
        </p:spPr>
      </p:pic>
    </p:spTree>
    <p:extLst>
      <p:ext uri="{BB962C8B-B14F-4D97-AF65-F5344CB8AC3E}">
        <p14:creationId xmlns:p14="http://schemas.microsoft.com/office/powerpoint/2010/main" val="175478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367A27-84DF-4EF8-AF62-E86F8F93DA17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153400" cy="609600"/>
          </a:xfrm>
        </p:spPr>
        <p:txBody>
          <a:bodyPr/>
          <a:lstStyle/>
          <a:p>
            <a:r>
              <a:rPr lang="en-US" sz="2400" dirty="0" smtClean="0"/>
              <a:t>PARCELS 400-430-431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7280"/>
            <a:ext cx="8458200" cy="2276474"/>
          </a:xfrm>
        </p:spPr>
        <p:txBody>
          <a:bodyPr/>
          <a:lstStyle/>
          <a:p>
            <a:r>
              <a:rPr lang="en-US" sz="2000" dirty="0" smtClean="0"/>
              <a:t>Final delineation completed </a:t>
            </a:r>
          </a:p>
          <a:p>
            <a:r>
              <a:rPr lang="en-US" sz="2000" dirty="0" smtClean="0"/>
              <a:t>GM will </a:t>
            </a:r>
            <a:r>
              <a:rPr lang="en-US" sz="2000" dirty="0"/>
              <a:t>work with property owners </a:t>
            </a:r>
            <a:r>
              <a:rPr lang="en-US" sz="2000" dirty="0" smtClean="0"/>
              <a:t>on the </a:t>
            </a:r>
            <a:r>
              <a:rPr lang="en-US" sz="2000" dirty="0"/>
              <a:t>prescriptive excavation </a:t>
            </a:r>
            <a:r>
              <a:rPr lang="en-US" sz="2000" dirty="0" smtClean="0"/>
              <a:t>plan</a:t>
            </a:r>
          </a:p>
          <a:p>
            <a:r>
              <a:rPr lang="en-US" sz="2000" dirty="0" smtClean="0"/>
              <a:t>USEPA has reviewed the TSCA risk-based disposal approval request under 40 CFR 760.61(c)</a:t>
            </a:r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65870"/>
            <a:ext cx="5181600" cy="36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F72630-8EA5-4760-BBA0-AA071B2A7CFB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24800" cy="609600"/>
          </a:xfrm>
        </p:spPr>
        <p:txBody>
          <a:bodyPr/>
          <a:lstStyle/>
          <a:p>
            <a:r>
              <a:rPr lang="en-US" sz="2400" dirty="0" smtClean="0"/>
              <a:t>OPERATION, MONITORING, &amp; MAINTENANCE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498872"/>
            <a:ext cx="7963989" cy="1131117"/>
          </a:xfrm>
        </p:spPr>
        <p:txBody>
          <a:bodyPr/>
          <a:lstStyle/>
          <a:p>
            <a:r>
              <a:rPr lang="en-US" sz="2000" dirty="0"/>
              <a:t>GM conducts quarterly inspections of the cover </a:t>
            </a:r>
            <a:r>
              <a:rPr lang="en-US" sz="2000" dirty="0" smtClean="0"/>
              <a:t>system</a:t>
            </a:r>
            <a:endParaRPr lang="en-US" sz="2000" dirty="0"/>
          </a:p>
          <a:p>
            <a:r>
              <a:rPr lang="en-US" sz="2000" dirty="0"/>
              <a:t>Cover system repairs are made, as </a:t>
            </a:r>
            <a:r>
              <a:rPr lang="en-US" sz="2000" dirty="0" smtClean="0"/>
              <a:t>needed</a:t>
            </a:r>
            <a:endParaRPr lang="en-US" sz="2000" dirty="0"/>
          </a:p>
          <a:p>
            <a:pPr lvl="1"/>
            <a:endParaRPr lang="en-US" sz="1800" dirty="0" smtClean="0"/>
          </a:p>
          <a:p>
            <a:pPr lvl="1">
              <a:buFontTx/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>
              <a:buFontTx/>
              <a:buNone/>
            </a:pPr>
            <a:endParaRPr lang="en-US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91" y="2923903"/>
            <a:ext cx="37338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7" y="2923903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280"/>
            <a:ext cx="4499574" cy="5105400"/>
          </a:xfrm>
        </p:spPr>
        <p:txBody>
          <a:bodyPr/>
          <a:lstStyle/>
          <a:p>
            <a:r>
              <a:rPr lang="en-US" sz="2000" dirty="0" smtClean="0"/>
              <a:t>Continued to monitor leak detection and leachate collection systems</a:t>
            </a:r>
          </a:p>
          <a:p>
            <a:r>
              <a:rPr lang="en-US" sz="2000" dirty="0" smtClean="0"/>
              <a:t>Continue </a:t>
            </a:r>
            <a:r>
              <a:rPr lang="en-US" sz="2000" dirty="0"/>
              <a:t>to operate SSC system</a:t>
            </a:r>
          </a:p>
          <a:p>
            <a:r>
              <a:rPr lang="en-US" sz="2000" dirty="0" smtClean="0"/>
              <a:t>Continue to treat and discharge groundwater under the NPDES </a:t>
            </a:r>
            <a:r>
              <a:rPr lang="en-US" sz="2000" dirty="0"/>
              <a:t>permit managed by GM Remediation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DB439F-9DAD-481F-9C6A-FD08A2CF5D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609600"/>
          </a:xfrm>
        </p:spPr>
        <p:txBody>
          <a:bodyPr/>
          <a:lstStyle/>
          <a:p>
            <a:r>
              <a:rPr lang="en-US" sz="2400" dirty="0" smtClean="0"/>
              <a:t>OPERATIONS, MONITORING &amp; MAINTENANCE</a:t>
            </a:r>
            <a:endParaRPr lang="en-US" sz="2400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80160"/>
            <a:ext cx="3657600" cy="2432304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023360"/>
            <a:ext cx="3657600" cy="2432304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4023360"/>
            <a:ext cx="36576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4FCB36-9D83-495D-81B2-4E6852899956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57200" y="1295400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000" i="0" dirty="0">
                <a:solidFill>
                  <a:srgbClr val="F8F8F8"/>
                </a:solidFill>
                <a:latin typeface="+mn-lt"/>
              </a:rPr>
              <a:t>Community meetings have been held on a </a:t>
            </a:r>
            <a:r>
              <a:rPr lang="en-US" sz="2000" i="0" dirty="0" smtClean="0">
                <a:solidFill>
                  <a:srgbClr val="F8F8F8"/>
                </a:solidFill>
                <a:latin typeface="+mn-lt"/>
              </a:rPr>
              <a:t>regular </a:t>
            </a:r>
            <a:r>
              <a:rPr lang="en-US" sz="2000" i="0" dirty="0" smtClean="0">
                <a:solidFill>
                  <a:srgbClr val="F8F8F8"/>
                </a:solidFill>
                <a:latin typeface="+mn-lt"/>
              </a:rPr>
              <a:t>basis </a:t>
            </a:r>
            <a:endParaRPr lang="en-US" sz="2000" i="0" dirty="0">
              <a:solidFill>
                <a:srgbClr val="F8F8F8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000" i="0" dirty="0" smtClean="0">
                <a:solidFill>
                  <a:srgbClr val="F8F8F8"/>
                </a:solidFill>
                <a:latin typeface="+mn-lt"/>
              </a:rPr>
              <a:t>The Community Liaison Panel and public meetings have been combined as project activities are winding down</a:t>
            </a:r>
          </a:p>
          <a:p>
            <a:pPr marL="342900" indent="-342900" algn="l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000" i="0" dirty="0">
                <a:solidFill>
                  <a:srgbClr val="F8F8F8"/>
                </a:solidFill>
                <a:latin typeface="+mn-lt"/>
              </a:rPr>
              <a:t>Information from the presentations </a:t>
            </a:r>
            <a:r>
              <a:rPr lang="en-US" sz="2000" i="0" dirty="0" smtClean="0">
                <a:solidFill>
                  <a:srgbClr val="F8F8F8"/>
                </a:solidFill>
                <a:latin typeface="+mn-lt"/>
              </a:rPr>
              <a:t>are posted to the website.</a:t>
            </a:r>
          </a:p>
          <a:p>
            <a:pPr lvl="2" algn="l">
              <a:spcBef>
                <a:spcPct val="20000"/>
              </a:spcBef>
              <a:spcAft>
                <a:spcPts val="600"/>
              </a:spcAft>
            </a:pPr>
            <a:r>
              <a:rPr lang="en-US" sz="2000" i="0" dirty="0">
                <a:solidFill>
                  <a:srgbClr val="F8F8F8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rgbClr val="F8F8F8"/>
                </a:solidFill>
                <a:latin typeface="+mn-lt"/>
              </a:rPr>
              <a:t> </a:t>
            </a:r>
            <a:r>
              <a:rPr lang="x-none" sz="2000" i="0" dirty="0">
                <a:solidFill>
                  <a:schemeClr val="bg1"/>
                </a:solidFill>
                <a:latin typeface="+mn-lt"/>
              </a:rPr>
              <a:t>http://www.BedfordPowertrainCorrectiveAction.com </a:t>
            </a:r>
          </a:p>
          <a:p>
            <a:pPr marL="342900" indent="-342900" algn="l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Final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approved documents can be found on the </a:t>
            </a:r>
            <a:r>
              <a:rPr lang="x-none" sz="2000" i="0" dirty="0">
                <a:solidFill>
                  <a:schemeClr val="bg1"/>
                </a:solidFill>
                <a:latin typeface="+mn-lt"/>
              </a:rPr>
              <a:t>project website</a:t>
            </a:r>
          </a:p>
          <a:p>
            <a:pPr marL="342900" indent="-342900" algn="l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000" i="0" dirty="0">
                <a:solidFill>
                  <a:schemeClr val="bg1"/>
                </a:solidFill>
                <a:latin typeface="+mn-lt"/>
              </a:rPr>
              <a:t>Periodic information sessions</a:t>
            </a:r>
          </a:p>
          <a:p>
            <a:pPr marL="342900" indent="-342900" algn="l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000" i="0" dirty="0">
                <a:solidFill>
                  <a:schemeClr val="bg1"/>
                </a:solidFill>
                <a:latin typeface="+mn-lt"/>
              </a:rPr>
              <a:t>Periodic Project Fact Sheets</a:t>
            </a:r>
          </a:p>
          <a:p>
            <a:pPr marL="342900" indent="-342900" algn="l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2000" i="0" dirty="0">
                <a:solidFill>
                  <a:schemeClr val="bg1"/>
                </a:solidFill>
                <a:latin typeface="+mn-lt"/>
              </a:rPr>
              <a:t>Project Questions contact Katie Kamm: (812) 277-8954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i="0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i="0" dirty="0">
              <a:solidFill>
                <a:srgbClr val="F8F8F8"/>
              </a:solidFill>
              <a:latin typeface="Tahoma" charset="0"/>
            </a:endParaRP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COMMUNITY RELATIONS ACTIVITIES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0" y="6629400"/>
            <a:ext cx="13716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C50BCF-85D8-47D5-8313-9D1534F5D23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REMOVAL ACTION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077200" cy="5715000"/>
          </a:xfrm>
        </p:spPr>
        <p:txBody>
          <a:bodyPr/>
          <a:lstStyle/>
          <a:p>
            <a:r>
              <a:rPr lang="en-US" dirty="0" smtClean="0"/>
              <a:t>Comprehensive Environmental Response, Compensation, and Liability Act (CERCLA) Removal Action (RA)</a:t>
            </a:r>
          </a:p>
          <a:p>
            <a:pPr marL="800100" lvl="1" indent="-342900"/>
            <a:r>
              <a:rPr lang="en-US" sz="2400" dirty="0" smtClean="0"/>
              <a:t>Bailey’s Branch and Pleasant Run PCB cleanup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Control of impacted springs and seeps along creek</a:t>
            </a:r>
          </a:p>
          <a:p>
            <a:r>
              <a:rPr lang="en-US" dirty="0" smtClean="0"/>
              <a:t>RCRA </a:t>
            </a:r>
            <a:r>
              <a:rPr lang="en-US" dirty="0"/>
              <a:t>Corrective Action</a:t>
            </a:r>
          </a:p>
          <a:p>
            <a:pPr lvl="1"/>
            <a:r>
              <a:rPr lang="en-US" sz="2400" dirty="0" smtClean="0"/>
              <a:t>Conduct comprehensive RCRA Facility Investigation (RFI)</a:t>
            </a:r>
          </a:p>
          <a:p>
            <a:pPr lvl="1"/>
            <a:r>
              <a:rPr lang="en-US" sz="2400" dirty="0" smtClean="0"/>
              <a:t>Implement Interim Measures and Final Corrective Measures</a:t>
            </a:r>
            <a:endParaRPr lang="en-US" sz="2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GM BEDFORD REMEDIATION PROEJCT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631FCD-DBAA-4B92-B022-4E9936C50D2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3" y="1399198"/>
            <a:ext cx="7531694" cy="45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20E8D6-8ABA-4784-A7B1-CE9DEF89B8A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848600" cy="609600"/>
          </a:xfrm>
        </p:spPr>
        <p:txBody>
          <a:bodyPr/>
          <a:lstStyle/>
          <a:p>
            <a:r>
              <a:rPr lang="en-US" sz="2400" dirty="0" smtClean="0"/>
              <a:t>ON-SITE PILOT TRENCH MONITORING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250056"/>
            <a:ext cx="8654143" cy="4815088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r>
              <a:rPr lang="en-US" sz="2000" dirty="0" smtClean="0"/>
              <a:t>Pilot groundwater trench construction was completed in August 2016 and has been operating since that time</a:t>
            </a:r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r>
              <a:rPr lang="en-US" sz="2000" dirty="0" smtClean="0"/>
              <a:t>Collects groundwater and conveys it to on-Site treatment system</a:t>
            </a:r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r>
              <a:rPr lang="en-US" sz="2000" dirty="0" smtClean="0"/>
              <a:t>Additional monitoring wells were installed and monitored to augment current monitoring groundwater monitoring network</a:t>
            </a:r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 marL="495300" indent="-495300">
              <a:lnSpc>
                <a:spcPct val="90000"/>
              </a:lnSpc>
              <a:buFontTx/>
              <a:buAutoNum type="romanLcPeriod"/>
              <a:tabLst>
                <a:tab pos="858838" algn="l"/>
                <a:tab pos="1258888" algn="l"/>
              </a:tabLst>
            </a:pPr>
            <a:endParaRPr lang="en-US" sz="2000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8" name="Picture 8" descr="Angle Rig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7" y="2913241"/>
            <a:ext cx="2370595" cy="35558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802" y="3358105"/>
            <a:ext cx="3558903" cy="2669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0040" y="3357728"/>
            <a:ext cx="3555894" cy="26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20E8D6-8ABA-4784-A7B1-CE9DEF89B8A4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848600" cy="609600"/>
          </a:xfrm>
        </p:spPr>
        <p:txBody>
          <a:bodyPr/>
          <a:lstStyle/>
          <a:p>
            <a:r>
              <a:rPr lang="en-US" sz="2400" dirty="0" smtClean="0"/>
              <a:t>ON-SITE PILOT TRENCH MONITORING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524000"/>
            <a:ext cx="8654143" cy="4541144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tabLst>
                <a:tab pos="858838" algn="l"/>
                <a:tab pos="1258888" algn="l"/>
              </a:tabLst>
            </a:pPr>
            <a:r>
              <a:rPr lang="en-US" sz="2000" dirty="0" smtClean="0"/>
              <a:t>Developing Pilot Trench Performance Monitoring Plan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858838" algn="l"/>
                <a:tab pos="1258888" algn="l"/>
              </a:tabLst>
            </a:pPr>
            <a:r>
              <a:rPr lang="en-US" sz="2000" dirty="0" smtClean="0"/>
              <a:t>A thermal study was conducted to identify groundwater seeps and springs (contrast in temperature)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858838" algn="l"/>
                <a:tab pos="1258888" algn="l"/>
              </a:tabLst>
            </a:pPr>
            <a:r>
              <a:rPr lang="en-US" sz="2000" dirty="0" smtClean="0"/>
              <a:t>Results will determine the location of monitoring points for the Plan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858838" algn="l"/>
                <a:tab pos="1258888" algn="l"/>
              </a:tabLst>
            </a:pPr>
            <a:endParaRPr lang="en-US" sz="2200" dirty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 marL="495300" indent="-495300">
              <a:lnSpc>
                <a:spcPct val="90000"/>
              </a:lnSpc>
              <a:buFontTx/>
              <a:buAutoNum type="romanLcPeriod"/>
              <a:tabLst>
                <a:tab pos="858838" algn="l"/>
                <a:tab pos="1258888" algn="l"/>
              </a:tabLst>
            </a:pPr>
            <a:endParaRPr lang="en-US" sz="2000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36" y="3066725"/>
            <a:ext cx="3941896" cy="3153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7" y="3066725"/>
            <a:ext cx="3941896" cy="31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20E8D6-8ABA-4784-A7B1-CE9DEF89B8A4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848600" cy="609600"/>
          </a:xfrm>
        </p:spPr>
        <p:txBody>
          <a:bodyPr/>
          <a:lstStyle/>
          <a:p>
            <a:r>
              <a:rPr lang="en-US" sz="2400" dirty="0" smtClean="0"/>
              <a:t>ON-SITE PILOT TRENCH MONITORING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250056"/>
            <a:ext cx="8654143" cy="4815088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r>
              <a:rPr lang="en-US" sz="2000" dirty="0" smtClean="0"/>
              <a:t>A dye trace study will also be conducted to help define groundwater flow pathway</a:t>
            </a:r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r>
              <a:rPr lang="en-US" sz="2000" dirty="0" smtClean="0"/>
              <a:t>Will need some access to private properties to monitor seeps and springs</a:t>
            </a:r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>
              <a:lnSpc>
                <a:spcPct val="90000"/>
              </a:lnSpc>
              <a:tabLst>
                <a:tab pos="858838" algn="l"/>
                <a:tab pos="1258888" algn="l"/>
              </a:tabLst>
            </a:pPr>
            <a:endParaRPr lang="en-US" sz="2200" dirty="0" smtClean="0"/>
          </a:p>
          <a:p>
            <a:pPr marL="495300" indent="-495300">
              <a:lnSpc>
                <a:spcPct val="90000"/>
              </a:lnSpc>
              <a:buFontTx/>
              <a:buAutoNum type="romanLcPeriod"/>
              <a:tabLst>
                <a:tab pos="858838" algn="l"/>
                <a:tab pos="1258888" algn="l"/>
              </a:tabLst>
            </a:pPr>
            <a:endParaRPr lang="en-US" sz="2000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13" name="Picture 12" descr="100_0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60" y="2738109"/>
            <a:ext cx="2700919" cy="360122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5" y="3177378"/>
            <a:ext cx="2442480" cy="2392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49" y="2491341"/>
            <a:ext cx="3070161" cy="2046774"/>
          </a:xfrm>
          <a:prstGeom prst="rect">
            <a:avLst/>
          </a:prstGeom>
        </p:spPr>
      </p:pic>
      <p:pic>
        <p:nvPicPr>
          <p:cNvPr id="9" name="Picture 6" descr="100_0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48" y="4668677"/>
            <a:ext cx="2402092" cy="180156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7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PLANT PERIMETER FENCE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394382"/>
            <a:ext cx="4114800" cy="5000706"/>
          </a:xfrm>
        </p:spPr>
        <p:txBody>
          <a:bodyPr/>
          <a:lstStyle/>
          <a:p>
            <a:r>
              <a:rPr lang="en-US" sz="1800" dirty="0" smtClean="0"/>
              <a:t>East Plant Area fence installation has been completed.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F3E501-01CB-4CD5-A9C4-B934F7A6F6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15" y="1470582"/>
            <a:ext cx="3624118" cy="4834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5" y="2472368"/>
            <a:ext cx="4030319" cy="30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367A27-84DF-4EF8-AF62-E86F8F93DA1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EI CA750 GROUNDWATER MONITORING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106" y="1336518"/>
            <a:ext cx="3217024" cy="4943257"/>
          </a:xfrm>
        </p:spPr>
        <p:txBody>
          <a:bodyPr/>
          <a:lstStyle/>
          <a:p>
            <a:r>
              <a:rPr lang="en-US" sz="2000" dirty="0" smtClean="0"/>
              <a:t>Quarterly groundwater </a:t>
            </a:r>
            <a:r>
              <a:rPr lang="en-US" sz="2000" dirty="0"/>
              <a:t>level measurements </a:t>
            </a:r>
            <a:r>
              <a:rPr lang="en-US" sz="2000" dirty="0" smtClean="0"/>
              <a:t>collected</a:t>
            </a:r>
          </a:p>
          <a:p>
            <a:r>
              <a:rPr lang="en-US" sz="2000" dirty="0" smtClean="0"/>
              <a:t>Groundwater sampling event conducted in May 2019</a:t>
            </a:r>
          </a:p>
          <a:p>
            <a:r>
              <a:rPr lang="en-US" sz="2000" dirty="0"/>
              <a:t>EI CA750 or pilot trench monitoring program will continue until a long term groundwater monitoring plan is in </a:t>
            </a:r>
            <a:r>
              <a:rPr lang="en-US" sz="2000" dirty="0" smtClean="0"/>
              <a:t>place</a:t>
            </a:r>
            <a:endParaRPr lang="en-US" sz="2000" dirty="0"/>
          </a:p>
          <a:p>
            <a:endParaRPr lang="en-US" sz="2000" dirty="0" smtClean="0"/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8" y="1336517"/>
            <a:ext cx="4434496" cy="468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FF3730-09CB-4548-87A0-F1E23A9CC43B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609600"/>
          </a:xfrm>
        </p:spPr>
        <p:txBody>
          <a:bodyPr/>
          <a:lstStyle/>
          <a:p>
            <a:r>
              <a:rPr lang="en-US" sz="2400" dirty="0" smtClean="0"/>
              <a:t>AOI 8 OIL COLLECTION SYSTEM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610600" cy="1828800"/>
          </a:xfrm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sz="22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21574" y="1164771"/>
            <a:ext cx="7848600" cy="2140132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Active system uses solar power to collect oil </a:t>
            </a:r>
            <a:r>
              <a:rPr lang="en-US" sz="2000" dirty="0" smtClean="0">
                <a:solidFill>
                  <a:schemeClr val="bg1"/>
                </a:solidFill>
              </a:rPr>
              <a:t>from the ground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Passive oil recovery adsorbent  socks are used where active oil recovery is </a:t>
            </a:r>
            <a:r>
              <a:rPr lang="en-US" sz="2000" dirty="0" smtClean="0">
                <a:solidFill>
                  <a:schemeClr val="bg1"/>
                </a:solidFill>
              </a:rPr>
              <a:t>not efficient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Oil collection began in October 2018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Additional oil manually removed from several other area wells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6" y="3280044"/>
            <a:ext cx="3123591" cy="2076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1" y="3280044"/>
            <a:ext cx="1380888" cy="207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3" y="3304903"/>
            <a:ext cx="3124200" cy="20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3968 - 20080124 DRAFT (Daniel)">
  <a:themeElements>
    <a:clrScheme name="13968 - 20080124 DRAFT (Danie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3968 - 20080124 DRAFT (Daniel)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3968 - 20080124 DRAFT (Danie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968 - 20080124 DRAFT (Daniel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968 - 20080124 DRAFT (Daniel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968 - 20080124 DRAFT (Daniel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968 - 20080124 DRAFT (Daniel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968 - 20080124 DRAFT (Daniel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968 - 20080124 DRAFT (Daniel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13968 NRDA TEMPLATE</Template>
  <TotalTime>42568</TotalTime>
  <Words>693</Words>
  <Application>Microsoft Office PowerPoint</Application>
  <PresentationFormat>On-screen Show (4:3)</PresentationFormat>
  <Paragraphs>123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Tahoma</vt:lpstr>
      <vt:lpstr>Times New Roman</vt:lpstr>
      <vt:lpstr>Default Design</vt:lpstr>
      <vt:lpstr>13968 - 20080124 DRAFT (Daniel)</vt:lpstr>
      <vt:lpstr>BEDFORD PLANT CORRECTIVE ACTION</vt:lpstr>
      <vt:lpstr>REMOVAL ACTION</vt:lpstr>
      <vt:lpstr>GM BEDFORD REMEDIATION PROEJCT</vt:lpstr>
      <vt:lpstr>ON-SITE PILOT TRENCH MONITORING</vt:lpstr>
      <vt:lpstr>ON-SITE PILOT TRENCH MONITORING</vt:lpstr>
      <vt:lpstr>ON-SITE PILOT TRENCH MONITORING</vt:lpstr>
      <vt:lpstr>PLANT PERIMETER FENCE</vt:lpstr>
      <vt:lpstr>EI CA750 GROUNDWATER MONITORING</vt:lpstr>
      <vt:lpstr>AOI 8 OIL COLLECTION SYSTEM</vt:lpstr>
      <vt:lpstr>SPRING 18 MONITORING</vt:lpstr>
      <vt:lpstr>CLARIFIER SAMPLING PLAN</vt:lpstr>
      <vt:lpstr>INCREMENTAL SOIL SAMPLING PLAN</vt:lpstr>
      <vt:lpstr>PARCELS 400-430-431</vt:lpstr>
      <vt:lpstr>OPERATION, MONITORING, &amp; MAINTENANCE</vt:lpstr>
      <vt:lpstr>OPERATIONS, MONITORING &amp; MAINTENANCE</vt:lpstr>
      <vt:lpstr>COMMUNITY RELATIONS ACTIVITIES</vt:lpstr>
    </vt:vector>
  </TitlesOfParts>
  <Manager>Jim McGuigan</Manager>
  <Company>CRA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subject>CLP 10</dc:subject>
  <dc:creator>Mary Kelly</dc:creator>
  <cp:lastModifiedBy>Katie Kamm</cp:lastModifiedBy>
  <cp:revision>1109</cp:revision>
  <cp:lastPrinted>2019-06-10T20:01:24Z</cp:lastPrinted>
  <dcterms:created xsi:type="dcterms:W3CDTF">2002-09-04T12:40:15Z</dcterms:created>
  <dcterms:modified xsi:type="dcterms:W3CDTF">2019-06-12T21:51:33Z</dcterms:modified>
</cp:coreProperties>
</file>